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110" d="100"/>
          <a:sy n="110" d="100"/>
        </p:scale>
        <p:origin x="-57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28AF38-2C5F-4D76-8CFC-F12DAC021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C0E65C-EC77-474A-B992-5FD018964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C08C7E-39AD-4323-B505-F895BE9F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BFD786-7316-453F-B343-93506783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36B710-CDFB-457B-9B26-79843160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6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AF427-54CF-4990-A1EB-0D298121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61CE2F-5F43-4DC0-90D0-2C32D8F70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1C2980-399D-48D2-B9DF-22A33E11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E7D468-9759-43E8-B308-07D6B557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F5F779-3B6D-4EDF-93F0-186A4CF0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8CC7C6-450D-4820-B345-FC80F70EF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BB5984-909D-476C-ACEE-1F902CC1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60A316-9C74-4F2A-BD46-144137E2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37A36-AD6D-4EE0-8676-EABE20E9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229BE1-EC23-48E3-8EA9-21C08E8F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95742-842C-4995-AB9F-4BB5E79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CF9C6F-07E6-47A4-B084-71264EF85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7227ED-3402-47C5-98C1-BED18C6A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F012AE-E64B-4853-B64E-0261F3B1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3D9941-F127-4F8D-B8C8-3723E131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3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070CF-3291-4BCB-A19F-3F7339BA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C243FA-F73F-4568-842D-D394731E5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9B70F5-C457-4634-BAD4-9C138C4D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96BD98-E88B-424B-A6AE-60BCE792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630D42-C8E2-4885-8A60-50B9755D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E7BC9-1912-42B3-8158-9994D965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8E0D70-70A5-4759-AB38-4D6C4B64F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962689-E2E3-4674-BB3D-3AFA78160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D828CF-8FBE-4C32-8D6A-CB8C49A7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49EA0-985F-4553-90EB-FE70CB55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378869-7424-4C69-B3BF-36B6E478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80A92-8867-4B41-BA54-2127F921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6F68D4-9CF0-4768-A8B6-AFAADFC5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486649-3ADB-4059-9018-53D468B8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49C575-F121-4FE2-B078-6F5E3895A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5787C8-02BB-4A24-8524-D1CC79F85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76796D-4A88-451C-B862-231876DE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C61542-6DD9-4388-976E-036C564D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1E815C-E350-42C3-ABB0-AB3B6C84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1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EF94B-6409-4AAE-9C33-64000ED3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541698F-A779-40AB-A453-3A401E8C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135368-F628-4995-906D-7A30360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56C346-32CC-425C-A2A8-91EF40E6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A7A433-CE6E-4818-9DDA-25B9E63D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AEA50E-6041-4BAD-97CB-116EFDF6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13DF83-905F-4A3F-8661-4A5B1178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2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D8CD3C-923B-476A-823B-2133BF79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085B4C-76AC-4319-9B8A-E91E32031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7AE540-3EDE-46C4-AD9E-1DCEFDAB6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98A019-E46D-469A-96CE-E2D005F4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E0EEB5-B1DA-4B1A-8B8C-C717DE22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5B26BA-0650-4FCC-B711-C4619FF7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84F45-FFB7-42D0-907A-9B6E6DE0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362B98-4595-4E67-9C11-9656FD55D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2EB3FF-C8EC-42E0-9A88-A1059614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5FCD37-6AD0-416B-91B3-04A5D3AE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152169-A81E-4438-9ADD-A8854B94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F57C07-A077-4D07-A4BA-ECABEB85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B2EF362-ED98-405E-B260-337A7169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09E322-3CCF-4A19-A2B7-72B8BA9EC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DEDC5B-2F57-4E06-8DE1-8A9E80ABE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F72E7-4D9C-4A93-8A17-1BFE1869456A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96C03B-1170-4B28-ABD4-BE8F387BD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827B9F-5D2E-4E1F-89C8-FBA2E4008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1D343-AD09-4C5D-9FD5-1CBA39A89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9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" Type="http://schemas.openxmlformats.org/officeDocument/2006/relationships/image" Target="../media/image2.jpe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5.wdp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24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10.jpeg"/><Relationship Id="rId23" Type="http://schemas.openxmlformats.org/officeDocument/2006/relationships/image" Target="../media/image15.jpeg"/><Relationship Id="rId28" Type="http://schemas.openxmlformats.org/officeDocument/2006/relationships/image" Target="../media/image20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7.wdp"/><Relationship Id="rId27" Type="http://schemas.openxmlformats.org/officeDocument/2006/relationships/image" Target="../media/image19.png"/><Relationship Id="rId30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4.png"/><Relationship Id="rId21" Type="http://schemas.openxmlformats.org/officeDocument/2006/relationships/image" Target="../media/image37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microsoft.com/office/2007/relationships/hdphoto" Target="../media/hdphoto11.wdp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24" Type="http://schemas.openxmlformats.org/officeDocument/2006/relationships/image" Target="../media/image39.png"/><Relationship Id="rId5" Type="http://schemas.openxmlformats.org/officeDocument/2006/relationships/image" Target="../media/image26.png"/><Relationship Id="rId15" Type="http://schemas.microsoft.com/office/2007/relationships/hdphoto" Target="../media/hdphoto10.wdp"/><Relationship Id="rId23" Type="http://schemas.microsoft.com/office/2007/relationships/hdphoto" Target="../media/hdphoto12.wdp"/><Relationship Id="rId10" Type="http://schemas.openxmlformats.org/officeDocument/2006/relationships/image" Target="../media/image29.png"/><Relationship Id="rId19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7D7688-0896-4BAA-9DF6-36AA14D90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1E2E34B-F627-4096-A344-A7E9CCB869D9}"/>
              </a:ext>
            </a:extLst>
          </p:cNvPr>
          <p:cNvCxnSpPr>
            <a:cxnSpLocks/>
          </p:cNvCxnSpPr>
          <p:nvPr/>
        </p:nvCxnSpPr>
        <p:spPr>
          <a:xfrm>
            <a:off x="3944846" y="0"/>
            <a:ext cx="0" cy="685800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FE98230-CFBC-4648-ADE3-E86784AF9465}"/>
              </a:ext>
            </a:extLst>
          </p:cNvPr>
          <p:cNvCxnSpPr>
            <a:cxnSpLocks/>
          </p:cNvCxnSpPr>
          <p:nvPr/>
        </p:nvCxnSpPr>
        <p:spPr>
          <a:xfrm>
            <a:off x="8275517" y="0"/>
            <a:ext cx="0" cy="685800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67B8A5-9E21-435A-BEE7-F0A86520D00E}"/>
              </a:ext>
            </a:extLst>
          </p:cNvPr>
          <p:cNvSpPr/>
          <p:nvPr/>
        </p:nvSpPr>
        <p:spPr>
          <a:xfrm>
            <a:off x="3932921" y="170577"/>
            <a:ext cx="4326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ED7D31"/>
                </a:solidFill>
                <a:latin typeface="Cafe Nero M54" panose="02000500000000000000" pitchFamily="2" charset="0"/>
              </a:rPr>
              <a:t>PRO        SHOP  </a:t>
            </a:r>
            <a:endParaRPr lang="en-US" dirty="0">
              <a:solidFill>
                <a:srgbClr val="ED7D31"/>
              </a:solidFill>
              <a:latin typeface="Cafe Nero M54" panose="02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27D757-AD26-4D6C-8769-82ACDE537B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1" b="15700"/>
          <a:stretch/>
        </p:blipFill>
        <p:spPr>
          <a:xfrm>
            <a:off x="6988936" y="2386550"/>
            <a:ext cx="1032555" cy="70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72A085-5ADC-4663-961E-CD460D0D0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93" b="91440" l="8364" r="95273">
                        <a14:foregroundMark x1="8727" y1="17899" x2="8727" y2="17899"/>
                        <a14:foregroundMark x1="16727" y1="35798" x2="16727" y2="35798"/>
                        <a14:foregroundMark x1="15273" y1="31907" x2="15273" y2="31907"/>
                        <a14:foregroundMark x1="40364" y1="7782" x2="40364" y2="7782"/>
                        <a14:foregroundMark x1="46909" y1="90661" x2="46909" y2="90661"/>
                        <a14:foregroundMark x1="65818" y1="14786" x2="65818" y2="14786"/>
                        <a14:foregroundMark x1="64364" y1="24903" x2="64364" y2="24903"/>
                        <a14:foregroundMark x1="62182" y1="36576" x2="62182" y2="36576"/>
                        <a14:foregroundMark x1="59273" y1="60311" x2="59273" y2="60311"/>
                        <a14:foregroundMark x1="56364" y1="78210" x2="56364" y2="78210"/>
                        <a14:foregroundMark x1="56364" y1="86770" x2="56364" y2="86770"/>
                        <a14:foregroundMark x1="63636" y1="30350" x2="63636" y2="30350"/>
                        <a14:foregroundMark x1="65091" y1="26459" x2="62909" y2="37354"/>
                        <a14:foregroundMark x1="65818" y1="14008" x2="64364" y2="24125"/>
                        <a14:foregroundMark x1="67273" y1="10117" x2="67273" y2="10117"/>
                        <a14:foregroundMark x1="61455" y1="49027" x2="61455" y2="49027"/>
                        <a14:foregroundMark x1="62182" y1="42802" x2="60727" y2="46693"/>
                        <a14:foregroundMark x1="60000" y1="57977" x2="54909" y2="89105"/>
                        <a14:foregroundMark x1="57818" y1="88327" x2="57818" y2="88327"/>
                        <a14:foregroundMark x1="57091" y1="90661" x2="57091" y2="90661"/>
                        <a14:foregroundMark x1="17455" y1="38132" x2="17455" y2="38132"/>
                        <a14:foregroundMark x1="31636" y1="88327" x2="31636" y2="88327"/>
                        <a14:foregroundMark x1="90909" y1="19455" x2="90909" y2="19455"/>
                        <a14:foregroundMark x1="91636" y1="21790" x2="69091" y2="89883"/>
                        <a14:foregroundMark x1="65818" y1="10895" x2="65818" y2="10895"/>
                        <a14:foregroundMark x1="60727" y1="49805" x2="60727" y2="49805"/>
                        <a14:foregroundMark x1="60000" y1="57198" x2="60000" y2="57198"/>
                        <a14:foregroundMark x1="68000" y1="9339" x2="68000" y2="9339"/>
                        <a14:foregroundMark x1="65818" y1="38911" x2="65818" y2="38911"/>
                        <a14:foregroundMark x1="94545" y1="18677" x2="94545" y2="18677"/>
                        <a14:foregroundMark x1="95273" y1="13230" x2="95273" y2="13230"/>
                        <a14:foregroundMark x1="68000" y1="91440" x2="68000" y2="91440"/>
                        <a14:foregroundMark x1="93818" y1="14008" x2="93818" y2="14008"/>
                        <a14:foregroundMark x1="15273" y1="31128" x2="15273" y2="31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78" y="4883798"/>
            <a:ext cx="1208806" cy="1131830"/>
          </a:xfrm>
          <a:prstGeom prst="rect">
            <a:avLst/>
          </a:prstGeom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2A9AED1C-E4D1-480F-BB18-49B7C9AA4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8366">
            <a:off x="4222840" y="5291907"/>
            <a:ext cx="1030186" cy="416501"/>
          </a:xfrm>
          <a:prstGeom prst="rect">
            <a:avLst/>
          </a:prstGeom>
        </p:spPr>
      </p:pic>
      <p:pic>
        <p:nvPicPr>
          <p:cNvPr id="13" name="Picture 12" descr="A picture containing orange, sitting, table, bowl&#10;&#10;Description automatically generated">
            <a:extLst>
              <a:ext uri="{FF2B5EF4-FFF2-40B4-BE49-F238E27FC236}">
                <a16:creationId xmlns:a16="http://schemas.microsoft.com/office/drawing/2014/main" xmlns="" id="{405F94DE-0579-41A8-B6D7-A2038875CE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14" b="89951" l="10000" r="90000">
                        <a14:foregroundMark x1="84667" y1="9314" x2="84667" y2="9314"/>
                        <a14:backgroundMark x1="31000" y1="39951" x2="37833" y2="39951"/>
                        <a14:backgroundMark x1="37833" y1="39951" x2="48667" y2="42892"/>
                        <a14:backgroundMark x1="28833" y1="40686" x2="30500" y2="40686"/>
                        <a14:backgroundMark x1="51833" y1="42402" x2="50333" y2="42647"/>
                        <a14:backgroundMark x1="51500" y1="42647" x2="51500" y2="43382"/>
                        <a14:backgroundMark x1="76667" y1="47549" x2="76500" y2="49020"/>
                        <a14:backgroundMark x1="77500" y1="24510" x2="79833" y2="23284"/>
                        <a14:backgroundMark x1="34000" y1="72549" x2="40000" y2="7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08" y="2482240"/>
            <a:ext cx="1112935" cy="756796"/>
          </a:xfrm>
          <a:prstGeom prst="rect">
            <a:avLst/>
          </a:prstGeom>
        </p:spPr>
      </p:pic>
      <p:pic>
        <p:nvPicPr>
          <p:cNvPr id="14" name="Picture 13" descr="A picture containing indoor, wall, sitting, black&#10;&#10;Description automatically generated">
            <a:extLst>
              <a:ext uri="{FF2B5EF4-FFF2-40B4-BE49-F238E27FC236}">
                <a16:creationId xmlns:a16="http://schemas.microsoft.com/office/drawing/2014/main" xmlns="" id="{FE8883C2-0057-466C-BE53-329E299A2C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40" b="90740" l="8672" r="89994">
                        <a14:foregroundMark x1="51486" y1="90053" x2="56883" y2="90740"/>
                        <a14:foregroundMark x1="51607" y1="5580" x2="51607" y2="5580"/>
                        <a14:foregroundMark x1="57489" y1="5580" x2="57489" y2="5580"/>
                        <a14:foregroundMark x1="8672" y1="45693" x2="8672" y2="45693"/>
                        <a14:backgroundMark x1="70710" y1="82410" x2="87083" y2="71654"/>
                        <a14:backgroundMark x1="87083" y1="49616" x2="85870" y2="21229"/>
                        <a14:backgroundMark x1="85143" y1="55641" x2="85143" y2="51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7362" y="1433207"/>
            <a:ext cx="472832" cy="354624"/>
          </a:xfrm>
          <a:prstGeom prst="rect">
            <a:avLst/>
          </a:prstGeom>
        </p:spPr>
      </p:pic>
      <p:pic>
        <p:nvPicPr>
          <p:cNvPr id="15" name="Picture 14" descr="A picture containing sitting, indoor, wall, piece&#10;&#10;Description automatically generated">
            <a:extLst>
              <a:ext uri="{FF2B5EF4-FFF2-40B4-BE49-F238E27FC236}">
                <a16:creationId xmlns:a16="http://schemas.microsoft.com/office/drawing/2014/main" xmlns="" id="{FF0782FC-6193-462A-B7D7-19E88A21AB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19" b="89972" l="9976" r="89994">
                        <a14:foregroundMark x1="24469" y1="5419" x2="24469" y2="5419"/>
                        <a14:foregroundMark x1="45876" y1="38051" x2="45876" y2="38051"/>
                        <a14:foregroundMark x1="46604" y1="45855" x2="46058" y2="34937"/>
                        <a14:foregroundMark x1="46058" y1="34937" x2="45027" y2="31500"/>
                        <a14:backgroundMark x1="60188" y1="87950" x2="78896" y2="72301"/>
                        <a14:backgroundMark x1="80746" y1="41448" x2="80109" y2="32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5585" y="1459655"/>
            <a:ext cx="499581" cy="374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32CC41D-2F94-44A7-AB0D-593A2BAFF46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73104" y="1382005"/>
            <a:ext cx="409216" cy="386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0993274-86EA-4411-A1F0-21B515D3AFD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4037" y="1397207"/>
            <a:ext cx="344039" cy="376713"/>
          </a:xfrm>
          <a:prstGeom prst="rect">
            <a:avLst/>
          </a:prstGeom>
        </p:spPr>
      </p:pic>
      <p:pic>
        <p:nvPicPr>
          <p:cNvPr id="18" name="Picture 17" descr="A picture containing black, indoor&#10;&#10;Description automatically generated">
            <a:extLst>
              <a:ext uri="{FF2B5EF4-FFF2-40B4-BE49-F238E27FC236}">
                <a16:creationId xmlns:a16="http://schemas.microsoft.com/office/drawing/2014/main" xmlns="" id="{FCF350A1-EA37-4C00-86D8-FEA846CDC00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r="8704"/>
          <a:stretch/>
        </p:blipFill>
        <p:spPr>
          <a:xfrm>
            <a:off x="5781855" y="3559610"/>
            <a:ext cx="682065" cy="834422"/>
          </a:xfrm>
          <a:prstGeom prst="rect">
            <a:avLst/>
          </a:prstGeom>
        </p:spPr>
      </p:pic>
      <p:pic>
        <p:nvPicPr>
          <p:cNvPr id="19" name="Picture 18" descr="A picture containing yellow&#10;&#10;Description automatically generated">
            <a:extLst>
              <a:ext uri="{FF2B5EF4-FFF2-40B4-BE49-F238E27FC236}">
                <a16:creationId xmlns:a16="http://schemas.microsoft.com/office/drawing/2014/main" xmlns="" id="{9B239BC4-8DE5-4B9A-8E72-6B61784F7E1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48" b="89820" l="9731" r="89820">
                        <a14:foregroundMark x1="36826" y1="5689" x2="36826" y2="5689"/>
                        <a14:foregroundMark x1="52695" y1="1048" x2="52695" y2="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1" r="17522" b="17810"/>
          <a:stretch/>
        </p:blipFill>
        <p:spPr>
          <a:xfrm>
            <a:off x="4528099" y="3642054"/>
            <a:ext cx="492991" cy="6695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32FD9B0-A3B4-4571-BA37-5745790B6C2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013" b="94222" l="6519" r="94591">
                        <a14:foregroundMark x1="9570" y1="8668" x2="9570" y2="8668"/>
                        <a14:foregroundMark x1="14008" y1="4013" x2="14008" y2="4013"/>
                        <a14:foregroundMark x1="6519" y1="15730" x2="6519" y2="15730"/>
                        <a14:foregroundMark x1="82386" y1="90530" x2="82386" y2="90530"/>
                        <a14:foregroundMark x1="91540" y1="83628" x2="91540" y2="83628"/>
                        <a14:foregroundMark x1="94591" y1="84912" x2="94591" y2="84912"/>
                        <a14:foregroundMark x1="84743" y1="94222" x2="84743" y2="94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37676">
            <a:off x="7017874" y="3568711"/>
            <a:ext cx="769906" cy="6652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DFECC74-2004-4249-BCC9-9554FC7992E1}"/>
              </a:ext>
            </a:extLst>
          </p:cNvPr>
          <p:cNvSpPr/>
          <p:nvPr/>
        </p:nvSpPr>
        <p:spPr>
          <a:xfrm>
            <a:off x="4231156" y="6064053"/>
            <a:ext cx="9364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cap="all" dirty="0">
                <a:solidFill>
                  <a:srgbClr val="ED7D31"/>
                </a:solidFill>
              </a:rPr>
              <a:t>Cobra Cutter™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31F0061-08FB-41FF-8105-F982A6EC4BB0}"/>
              </a:ext>
            </a:extLst>
          </p:cNvPr>
          <p:cNvSpPr/>
          <p:nvPr/>
        </p:nvSpPr>
        <p:spPr>
          <a:xfrm>
            <a:off x="5560525" y="6068252"/>
            <a:ext cx="9573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ED7D31"/>
                </a:solidFill>
              </a:rPr>
              <a:t>XTREME Zip Ties™</a:t>
            </a:r>
            <a:endParaRPr lang="en-US" sz="800" dirty="0">
              <a:solidFill>
                <a:srgbClr val="ED7D3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904791D-0519-4233-BDD5-596B4AC40B9E}"/>
              </a:ext>
            </a:extLst>
          </p:cNvPr>
          <p:cNvSpPr/>
          <p:nvPr/>
        </p:nvSpPr>
        <p:spPr>
          <a:xfrm>
            <a:off x="6807743" y="6075586"/>
            <a:ext cx="1225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all" dirty="0">
                <a:solidFill>
                  <a:srgbClr val="ED7D31"/>
                </a:solidFill>
              </a:rPr>
              <a:t>Super Heavy Duty 10” </a:t>
            </a:r>
          </a:p>
          <a:p>
            <a:pPr algn="ctr"/>
            <a:r>
              <a:rPr lang="en-US" sz="800" b="1" cap="all" dirty="0">
                <a:solidFill>
                  <a:srgbClr val="ED7D31"/>
                </a:solidFill>
              </a:rPr>
              <a:t>NYLON  Stakes </a:t>
            </a:r>
            <a:endParaRPr lang="en-US" sz="800" dirty="0">
              <a:solidFill>
                <a:srgbClr val="ED7D3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F83F18E-5723-4758-982D-353E87318285}"/>
              </a:ext>
            </a:extLst>
          </p:cNvPr>
          <p:cNvSpPr/>
          <p:nvPr/>
        </p:nvSpPr>
        <p:spPr>
          <a:xfrm>
            <a:off x="6918258" y="3159662"/>
            <a:ext cx="12811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cap="all" dirty="0">
                <a:solidFill>
                  <a:srgbClr val="ED7D31"/>
                </a:solidFill>
              </a:rPr>
              <a:t>VR-TOW Jumbo 20-foot</a:t>
            </a:r>
            <a:endParaRPr lang="en-US" sz="800" b="1" dirty="0">
              <a:solidFill>
                <a:srgbClr val="ED7D3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BDEFC1F-DFED-4BA9-94EB-3296FEDF7043}"/>
              </a:ext>
            </a:extLst>
          </p:cNvPr>
          <p:cNvSpPr/>
          <p:nvPr/>
        </p:nvSpPr>
        <p:spPr>
          <a:xfrm>
            <a:off x="4365086" y="3159662"/>
            <a:ext cx="5982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cap="all" dirty="0">
                <a:solidFill>
                  <a:srgbClr val="ED7D31"/>
                </a:solidFill>
              </a:rPr>
              <a:t>V-LEAD 8’</a:t>
            </a:r>
            <a:endParaRPr lang="en-US" sz="800" b="1" dirty="0">
              <a:solidFill>
                <a:srgbClr val="ED7D3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8908071-1F15-4CE2-9FE3-B467DF4895F9}"/>
              </a:ext>
            </a:extLst>
          </p:cNvPr>
          <p:cNvSpPr/>
          <p:nvPr/>
        </p:nvSpPr>
        <p:spPr>
          <a:xfrm>
            <a:off x="4561347" y="1867374"/>
            <a:ext cx="1144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ED7D31"/>
                </a:solidFill>
                <a:latin typeface="Montserrat"/>
              </a:rPr>
              <a:t>VT PRO-GRIPS</a:t>
            </a:r>
            <a:endParaRPr lang="en-US" sz="800" b="1" dirty="0">
              <a:solidFill>
                <a:srgbClr val="ED7D3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5DA8668-83D0-4E16-9665-1A2B51A1ACBF}"/>
              </a:ext>
            </a:extLst>
          </p:cNvPr>
          <p:cNvSpPr/>
          <p:nvPr/>
        </p:nvSpPr>
        <p:spPr>
          <a:xfrm>
            <a:off x="5530426" y="4450271"/>
            <a:ext cx="11927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all" dirty="0">
                <a:solidFill>
                  <a:srgbClr val="ED7D31"/>
                </a:solidFill>
              </a:rPr>
              <a:t>Black Op Tow Strap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33AE8EE-BF6C-4482-BF7F-7D0B679BCBD9}"/>
              </a:ext>
            </a:extLst>
          </p:cNvPr>
          <p:cNvSpPr/>
          <p:nvPr/>
        </p:nvSpPr>
        <p:spPr>
          <a:xfrm>
            <a:off x="4102768" y="4405737"/>
            <a:ext cx="13519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all" dirty="0">
                <a:solidFill>
                  <a:srgbClr val="ED7D31"/>
                </a:solidFill>
              </a:rPr>
              <a:t>Gator-Jaw PRO </a:t>
            </a:r>
          </a:p>
          <a:p>
            <a:pPr algn="ctr"/>
            <a:r>
              <a:rPr lang="en-US" sz="800" b="1" cap="all" dirty="0">
                <a:solidFill>
                  <a:srgbClr val="ED7D31"/>
                </a:solidFill>
              </a:rPr>
              <a:t>Synthetic Shackle</a:t>
            </a:r>
            <a:endParaRPr lang="en-US" sz="800" dirty="0">
              <a:solidFill>
                <a:srgbClr val="ED7D3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CD74012-A105-4B91-AE5E-A25D6D269EBD}"/>
              </a:ext>
            </a:extLst>
          </p:cNvPr>
          <p:cNvSpPr/>
          <p:nvPr/>
        </p:nvSpPr>
        <p:spPr>
          <a:xfrm>
            <a:off x="6837637" y="4438155"/>
            <a:ext cx="1335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all" dirty="0">
                <a:solidFill>
                  <a:srgbClr val="ED7D31"/>
                </a:solidFill>
              </a:rPr>
              <a:t>10-Foot Tree Hugger™</a:t>
            </a:r>
            <a:endParaRPr lang="en-US" sz="800" dirty="0">
              <a:solidFill>
                <a:srgbClr val="ED7D3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32B6335-3366-4A4C-AAD2-F6EBC1141557}"/>
              </a:ext>
            </a:extLst>
          </p:cNvPr>
          <p:cNvSpPr/>
          <p:nvPr/>
        </p:nvSpPr>
        <p:spPr>
          <a:xfrm>
            <a:off x="6404074" y="1839476"/>
            <a:ext cx="16289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ED7D31"/>
                </a:solidFill>
                <a:latin typeface="Montserrat"/>
              </a:rPr>
              <a:t>VRE-BRIDGE; STEEL INSERT</a:t>
            </a:r>
            <a:endParaRPr lang="en-US" sz="800" b="1" dirty="0">
              <a:solidFill>
                <a:srgbClr val="ED7D3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4F3726-98D7-4BEB-BFD8-9EE5F8DBE96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36" y="1213171"/>
            <a:ext cx="2087619" cy="610680"/>
          </a:xfrm>
          <a:prstGeom prst="rect">
            <a:avLst/>
          </a:prstGeom>
        </p:spPr>
      </p:pic>
      <p:pic>
        <p:nvPicPr>
          <p:cNvPr id="34" name="Picture 33" descr="Photo06_1200.jpg">
            <a:extLst>
              <a:ext uri="{FF2B5EF4-FFF2-40B4-BE49-F238E27FC236}">
                <a16:creationId xmlns:a16="http://schemas.microsoft.com/office/drawing/2014/main" xmlns="" id="{7BDF403D-745B-45F5-902B-CC28D65AEB1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350" b="97841" l="39676" r="60054">
                        <a14:foregroundMark x1="39946" y1="4049" x2="39946" y2="4049"/>
                        <a14:foregroundMark x1="49798" y1="1484" x2="49798" y2="1484"/>
                        <a14:foregroundMark x1="49933" y1="97841" x2="49933" y2="97841"/>
                      </a14:backgroundRemoval>
                    </a14:imgEffect>
                  </a14:imgLayer>
                </a14:imgProps>
              </a:ext>
            </a:extLst>
          </a:blip>
          <a:srcRect l="38246" r="37499"/>
          <a:stretch/>
        </p:blipFill>
        <p:spPr>
          <a:xfrm>
            <a:off x="6931379" y="4981939"/>
            <a:ext cx="242707" cy="1000620"/>
          </a:xfrm>
          <a:prstGeom prst="rect">
            <a:avLst/>
          </a:prstGeom>
        </p:spPr>
      </p:pic>
      <p:pic>
        <p:nvPicPr>
          <p:cNvPr id="35" name="Picture 34" descr="Photo06_1200.jpg">
            <a:extLst>
              <a:ext uri="{FF2B5EF4-FFF2-40B4-BE49-F238E27FC236}">
                <a16:creationId xmlns:a16="http://schemas.microsoft.com/office/drawing/2014/main" xmlns="" id="{9F88AB00-5923-4AF1-BF11-94C3C689267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350" b="97841" l="39676" r="60054">
                        <a14:foregroundMark x1="39946" y1="4049" x2="39946" y2="4049"/>
                        <a14:foregroundMark x1="49798" y1="1484" x2="49798" y2="1484"/>
                        <a14:foregroundMark x1="49933" y1="97841" x2="49933" y2="97841"/>
                      </a14:backgroundRemoval>
                    </a14:imgEffect>
                  </a14:imgLayer>
                </a14:imgProps>
              </a:ext>
            </a:extLst>
          </a:blip>
          <a:srcRect l="38246" r="37499"/>
          <a:stretch/>
        </p:blipFill>
        <p:spPr>
          <a:xfrm>
            <a:off x="7262507" y="4979333"/>
            <a:ext cx="242707" cy="1000620"/>
          </a:xfrm>
          <a:prstGeom prst="rect">
            <a:avLst/>
          </a:prstGeom>
        </p:spPr>
      </p:pic>
      <p:pic>
        <p:nvPicPr>
          <p:cNvPr id="36" name="Picture 35" descr="Photo06_1200.jpg">
            <a:extLst>
              <a:ext uri="{FF2B5EF4-FFF2-40B4-BE49-F238E27FC236}">
                <a16:creationId xmlns:a16="http://schemas.microsoft.com/office/drawing/2014/main" xmlns="" id="{A6EA1949-98DE-4A94-9B0E-A810C0BC8D9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350" b="97841" l="39676" r="60054">
                        <a14:foregroundMark x1="39946" y1="4049" x2="39946" y2="4049"/>
                        <a14:foregroundMark x1="49798" y1="1484" x2="49798" y2="1484"/>
                        <a14:foregroundMark x1="49933" y1="97841" x2="49933" y2="97841"/>
                      </a14:backgroundRemoval>
                    </a14:imgEffect>
                  </a14:imgLayer>
                </a14:imgProps>
              </a:ext>
            </a:extLst>
          </a:blip>
          <a:srcRect l="38246" r="37499"/>
          <a:stretch/>
        </p:blipFill>
        <p:spPr>
          <a:xfrm>
            <a:off x="7646985" y="4971502"/>
            <a:ext cx="242707" cy="10006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8BD87C1-5013-476E-9C7C-DB04B5305B4D}"/>
              </a:ext>
            </a:extLst>
          </p:cNvPr>
          <p:cNvSpPr txBox="1"/>
          <p:nvPr/>
        </p:nvSpPr>
        <p:spPr>
          <a:xfrm>
            <a:off x="4064315" y="814458"/>
            <a:ext cx="3925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solidFill>
                  <a:schemeClr val="accent2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ACCESSORIES (SOLD SEPARATELY)</a:t>
            </a:r>
            <a:endParaRPr lang="en-US" sz="1100" b="1" u="sng" dirty="0">
              <a:solidFill>
                <a:schemeClr val="accent2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72C37A1-3402-4816-B4CE-5868F437B61D}"/>
              </a:ext>
            </a:extLst>
          </p:cNvPr>
          <p:cNvSpPr/>
          <p:nvPr/>
        </p:nvSpPr>
        <p:spPr>
          <a:xfrm>
            <a:off x="8338284" y="4364827"/>
            <a:ext cx="3853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nosa" panose="02000500000000000000" pitchFamily="2" charset="0"/>
              </a:rPr>
              <a:t>NEXT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nenosa" panose="02000500000000000000" pitchFamily="2" charset="0"/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nosa" panose="02000500000000000000" pitchFamily="2" charset="0"/>
              </a:rPr>
              <a:t>LEVEL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nenosa" panose="02000500000000000000" pitchFamily="2" charset="0"/>
            </a:endParaRPr>
          </a:p>
        </p:txBody>
      </p:sp>
      <p:pic>
        <p:nvPicPr>
          <p:cNvPr id="48" name="Picture 47" descr="IMG_1393.jpg">
            <a:extLst>
              <a:ext uri="{FF2B5EF4-FFF2-40B4-BE49-F238E27FC236}">
                <a16:creationId xmlns:a16="http://schemas.microsoft.com/office/drawing/2014/main" xmlns="" id="{7367BBE6-4F33-424F-9CB1-07CEDC030B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/>
          <a:srcRect l="11694" t="5368" r="279" b="4125"/>
          <a:stretch/>
        </p:blipFill>
        <p:spPr>
          <a:xfrm>
            <a:off x="8381327" y="55824"/>
            <a:ext cx="3731580" cy="418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A picture containing orange, red, room&#10;&#10;Description automatically generated">
            <a:extLst>
              <a:ext uri="{FF2B5EF4-FFF2-40B4-BE49-F238E27FC236}">
                <a16:creationId xmlns:a16="http://schemas.microsoft.com/office/drawing/2014/main" xmlns="" id="{4AE9743A-EC25-4618-8776-C6492707C0FA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2" b="35213"/>
          <a:stretch/>
        </p:blipFill>
        <p:spPr>
          <a:xfrm>
            <a:off x="9564363" y="6101928"/>
            <a:ext cx="1489890" cy="282166"/>
          </a:xfrm>
          <a:prstGeom prst="rect">
            <a:avLst/>
          </a:prstGeom>
        </p:spPr>
      </p:pic>
      <p:pic>
        <p:nvPicPr>
          <p:cNvPr id="51" name="Picture 50" descr="Text, logo&#10;&#10;Description automatically generated">
            <a:extLst>
              <a:ext uri="{FF2B5EF4-FFF2-40B4-BE49-F238E27FC236}">
                <a16:creationId xmlns:a16="http://schemas.microsoft.com/office/drawing/2014/main" xmlns="" id="{5DD91F55-D835-4D71-ACBB-228898B887E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3" t="65641" r="12581" b="11144"/>
          <a:stretch/>
        </p:blipFill>
        <p:spPr>
          <a:xfrm>
            <a:off x="8723037" y="5108338"/>
            <a:ext cx="3172543" cy="23271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2738120A-CBC3-49B1-A4E7-0A31FD62A94E}"/>
              </a:ext>
            </a:extLst>
          </p:cNvPr>
          <p:cNvSpPr/>
          <p:nvPr/>
        </p:nvSpPr>
        <p:spPr>
          <a:xfrm>
            <a:off x="235578" y="1020186"/>
            <a:ext cx="37535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VRE-TRAK provides </a:t>
            </a:r>
            <a:r>
              <a:rPr lang="en-US" sz="1200" b="1" dirty="0">
                <a:solidFill>
                  <a:prstClr val="black"/>
                </a:solidFill>
              </a:rPr>
              <a:t>needed traction</a:t>
            </a:r>
            <a:r>
              <a:rPr lang="en-US" sz="1200" dirty="0">
                <a:solidFill>
                  <a:prstClr val="black"/>
                </a:solidFill>
              </a:rPr>
              <a:t> by insertion under tires for vehicles stuck in the mud, sand or snow! They also nest together for easy storage with handles &amp; built-in storage box. Super Tough;  </a:t>
            </a:r>
            <a:r>
              <a:rPr lang="en-US" sz="1200" dirty="0" smtClean="0">
                <a:solidFill>
                  <a:prstClr val="black"/>
                </a:solidFill>
              </a:rPr>
              <a:t>with the ability </a:t>
            </a:r>
            <a:r>
              <a:rPr lang="en-US" sz="1200" dirty="0">
                <a:solidFill>
                  <a:prstClr val="black"/>
                </a:solidFill>
              </a:rPr>
              <a:t>handle 35k+ pound vehicles. VRE-TRAKs can also be linked together, end to end to create instant roads in adverse off-road conditions or side by side using Xtreme Zip Ties. Stakes can be used to avoid slippage. </a:t>
            </a:r>
            <a:r>
              <a:rPr lang="en-US" sz="1200" b="1" dirty="0">
                <a:solidFill>
                  <a:prstClr val="black"/>
                </a:solidFill>
              </a:rPr>
              <a:t>New </a:t>
            </a:r>
            <a:r>
              <a:rPr lang="en-US" sz="1200" dirty="0">
                <a:solidFill>
                  <a:prstClr val="black"/>
                </a:solidFill>
              </a:rPr>
              <a:t>Steel VRE-Bridge Insert (sold separately) can also help span gaps in rock or uneven terrain, supporting the vehicle to aid </a:t>
            </a:r>
            <a:r>
              <a:rPr lang="en-US" sz="1200" dirty="0" smtClean="0">
                <a:solidFill>
                  <a:prstClr val="black"/>
                </a:solidFill>
              </a:rPr>
              <a:t>recovery </a:t>
            </a:r>
            <a:r>
              <a:rPr lang="en-US" sz="1200" dirty="0">
                <a:solidFill>
                  <a:prstClr val="black"/>
                </a:solidFill>
              </a:rPr>
              <a:t>with heavy </a:t>
            </a:r>
            <a:r>
              <a:rPr lang="en-US" sz="1200" dirty="0" smtClean="0">
                <a:solidFill>
                  <a:prstClr val="black"/>
                </a:solidFill>
              </a:rPr>
              <a:t>vehicles.</a:t>
            </a:r>
            <a:endParaRPr lang="en-US" sz="1200" dirty="0">
              <a:solidFill>
                <a:prstClr val="black"/>
              </a:solidFill>
            </a:endParaRP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VRE-TRAKs are Virtually Unbreakable; </a:t>
            </a:r>
            <a:r>
              <a:rPr lang="en-US" sz="1200" b="1" dirty="0">
                <a:solidFill>
                  <a:prstClr val="black"/>
                </a:solidFill>
              </a:rPr>
              <a:t>Reinforced UV-Resistant Polymer Resin </a:t>
            </a:r>
            <a:r>
              <a:rPr lang="en-US" sz="1200" dirty="0">
                <a:solidFill>
                  <a:prstClr val="black"/>
                </a:solidFill>
              </a:rPr>
              <a:t>can handle the Heaviest Vehicles and provide </a:t>
            </a:r>
            <a:r>
              <a:rPr lang="en-US" sz="1200" b="1" dirty="0">
                <a:solidFill>
                  <a:prstClr val="black"/>
                </a:solidFill>
              </a:rPr>
              <a:t>Needed Traction </a:t>
            </a:r>
            <a:r>
              <a:rPr lang="en-US" sz="1200" dirty="0">
                <a:solidFill>
                  <a:prstClr val="black"/>
                </a:solidFill>
              </a:rPr>
              <a:t>for Vehicle Recovery.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9CB32FD4-9F77-4DDE-9DD9-CE9B14ABF5DF}"/>
              </a:ext>
            </a:extLst>
          </p:cNvPr>
          <p:cNvSpPr/>
          <p:nvPr/>
        </p:nvSpPr>
        <p:spPr>
          <a:xfrm>
            <a:off x="355611" y="6257377"/>
            <a:ext cx="2007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D7D31"/>
                </a:solidFill>
                <a:latin typeface="Agency FB" panose="020B0503020202020204" pitchFamily="34" charset="0"/>
              </a:rPr>
              <a:t>VRE</a:t>
            </a:r>
            <a:r>
              <a:rPr lang="en-US" sz="2000" b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ED7D31"/>
                </a:solidFill>
                <a:latin typeface="Agency FB" panose="020B0503020202020204" pitchFamily="34" charset="0"/>
              </a:rPr>
              <a:t>TRAK</a:t>
            </a:r>
            <a:r>
              <a:rPr lang="en-US" sz="2000" b="1" dirty="0">
                <a:solidFill>
                  <a:prstClr val="black"/>
                </a:solidFill>
                <a:latin typeface="Agency FB" panose="020B0503020202020204" pitchFamily="34" charset="0"/>
              </a:rPr>
              <a:t>.</a:t>
            </a:r>
            <a:r>
              <a:rPr lang="en-US" sz="2000" b="1" dirty="0">
                <a:solidFill>
                  <a:srgbClr val="ED7D31"/>
                </a:solidFill>
                <a:latin typeface="Agency FB" panose="020B0503020202020204" pitchFamily="34" charset="0"/>
              </a:rPr>
              <a:t>COM</a:t>
            </a:r>
          </a:p>
        </p:txBody>
      </p:sp>
      <p:pic>
        <p:nvPicPr>
          <p:cNvPr id="59" name="Picture 58" descr="A picture containing orange, red, room&#10;&#10;Description automatically generated">
            <a:extLst>
              <a:ext uri="{FF2B5EF4-FFF2-40B4-BE49-F238E27FC236}">
                <a16:creationId xmlns:a16="http://schemas.microsoft.com/office/drawing/2014/main" xmlns="" id="{24A37639-DA06-4AE9-9DDB-5FF0AC3780B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1" y="170577"/>
            <a:ext cx="3318926" cy="758966"/>
          </a:xfrm>
          <a:prstGeom prst="rect">
            <a:avLst/>
          </a:prstGeom>
        </p:spPr>
      </p:pic>
      <p:pic>
        <p:nvPicPr>
          <p:cNvPr id="60" name="Picture 59" descr="A picture containing orange, red, room&#10;&#10;Description automatically generated">
            <a:extLst>
              <a:ext uri="{FF2B5EF4-FFF2-40B4-BE49-F238E27FC236}">
                <a16:creationId xmlns:a16="http://schemas.microsoft.com/office/drawing/2014/main" xmlns="" id="{8FF0F1BF-8EC7-4535-ACB7-F8E14EA5235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13"/>
          <a:stretch/>
        </p:blipFill>
        <p:spPr>
          <a:xfrm>
            <a:off x="5529531" y="83481"/>
            <a:ext cx="772867" cy="75896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6DB14D2E-5BE8-48E8-9CF2-79EB4B0ED44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t="13992" r="25927" b="14158"/>
          <a:stretch/>
        </p:blipFill>
        <p:spPr>
          <a:xfrm>
            <a:off x="2479681" y="6268570"/>
            <a:ext cx="379403" cy="369194"/>
          </a:xfrm>
          <a:prstGeom prst="rect">
            <a:avLst/>
          </a:prstGeom>
        </p:spPr>
      </p:pic>
      <p:pic>
        <p:nvPicPr>
          <p:cNvPr id="68" name="Picture 6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DF83DB7-8F52-4140-98AC-C4F1698E6F2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66" y="6268570"/>
            <a:ext cx="355003" cy="353819"/>
          </a:xfrm>
          <a:prstGeom prst="rect">
            <a:avLst/>
          </a:prstGeom>
        </p:spPr>
      </p:pic>
      <p:pic>
        <p:nvPicPr>
          <p:cNvPr id="69" name="Picture 4" descr="See the source image">
            <a:extLst>
              <a:ext uri="{FF2B5EF4-FFF2-40B4-BE49-F238E27FC236}">
                <a16:creationId xmlns:a16="http://schemas.microsoft.com/office/drawing/2014/main" xmlns="" id="{57D57BBA-27C9-435B-A862-268AF875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73" y="6253195"/>
            <a:ext cx="393136" cy="3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5D1E252B-F0CC-4B62-A1F6-5759F3CB8239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/>
          <a:srcRect l="12392" r="12483" b="-1"/>
          <a:stretch/>
        </p:blipFill>
        <p:spPr>
          <a:xfrm>
            <a:off x="145961" y="3951022"/>
            <a:ext cx="3671091" cy="206460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F6D4248-F92B-4EE9-9891-DC3337389462}"/>
              </a:ext>
            </a:extLst>
          </p:cNvPr>
          <p:cNvSpPr txBox="1"/>
          <p:nvPr/>
        </p:nvSpPr>
        <p:spPr>
          <a:xfrm>
            <a:off x="8301064" y="6525177"/>
            <a:ext cx="38236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1200" b="1" dirty="0">
                <a:cs typeface="Arial" panose="020B0604020202020204" pitchFamily="34" charset="0"/>
              </a:rPr>
              <a:t>Phone: 800-525-9878  </a:t>
            </a:r>
            <a:r>
              <a:rPr lang="en-US" sz="1200" b="1" dirty="0">
                <a:solidFill>
                  <a:schemeClr val="accent2"/>
                </a:solidFill>
                <a:cs typeface="Arial" panose="020B0604020202020204" pitchFamily="34" charset="0"/>
              </a:rPr>
              <a:t> I   </a:t>
            </a:r>
            <a:r>
              <a:rPr lang="en-US" sz="1200" b="1" dirty="0">
                <a:cs typeface="Arial" panose="020B0604020202020204" pitchFamily="34" charset="0"/>
              </a:rPr>
              <a:t>VRE-TRAK.COM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03" y="2427990"/>
            <a:ext cx="1440144" cy="606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1855" y="3159662"/>
            <a:ext cx="933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</a:rPr>
              <a:t>VRE-BAG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7D7688-0896-4BAA-9DF6-36AA14D90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1E2E34B-F627-4096-A344-A7E9CCB869D9}"/>
              </a:ext>
            </a:extLst>
          </p:cNvPr>
          <p:cNvCxnSpPr>
            <a:cxnSpLocks/>
          </p:cNvCxnSpPr>
          <p:nvPr/>
        </p:nvCxnSpPr>
        <p:spPr>
          <a:xfrm>
            <a:off x="3894512" y="0"/>
            <a:ext cx="0" cy="685800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FE98230-CFBC-4648-ADE3-E86784AF9465}"/>
              </a:ext>
            </a:extLst>
          </p:cNvPr>
          <p:cNvCxnSpPr>
            <a:cxnSpLocks/>
          </p:cNvCxnSpPr>
          <p:nvPr/>
        </p:nvCxnSpPr>
        <p:spPr>
          <a:xfrm>
            <a:off x="8123961" y="0"/>
            <a:ext cx="0" cy="685800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9801E8-F99A-4338-AF60-B4E930A0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62" y="211687"/>
            <a:ext cx="4035665" cy="238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xmlns="" id="{5ABC4617-B6BE-410B-8197-AA1ECCAF1E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377" y="6198437"/>
            <a:ext cx="817329" cy="4985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C4FE7C-D19E-42C8-904A-2A4B7617C37C}"/>
              </a:ext>
            </a:extLst>
          </p:cNvPr>
          <p:cNvSpPr/>
          <p:nvPr/>
        </p:nvSpPr>
        <p:spPr>
          <a:xfrm>
            <a:off x="1352992" y="5215144"/>
            <a:ext cx="2221675" cy="5309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cap="all" dirty="0">
                <a:solidFill>
                  <a:schemeClr val="accent2"/>
                </a:solidFill>
              </a:rPr>
              <a:t>Ergonomic Handles </a:t>
            </a:r>
          </a:p>
          <a:p>
            <a:r>
              <a:rPr lang="en-US" sz="900" b="1" dirty="0"/>
              <a:t>Six integrated handles provides multiple grab and control points.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D8823EC-D876-4375-B8C2-A3C2CB7878E6}"/>
              </a:ext>
            </a:extLst>
          </p:cNvPr>
          <p:cNvSpPr/>
          <p:nvPr/>
        </p:nvSpPr>
        <p:spPr>
          <a:xfrm>
            <a:off x="1352992" y="5937586"/>
            <a:ext cx="2230909" cy="5309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cap="all" dirty="0">
                <a:solidFill>
                  <a:schemeClr val="accent2"/>
                </a:solidFill>
              </a:rPr>
              <a:t>VTS Ramp Design </a:t>
            </a:r>
          </a:p>
          <a:p>
            <a:r>
              <a:rPr lang="en-US" sz="900" b="1" dirty="0"/>
              <a:t>Engineered with ramps on both sides for optimum vehicle recovery.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6DE149-5C48-4C47-B0E2-AE64165C04CB}"/>
              </a:ext>
            </a:extLst>
          </p:cNvPr>
          <p:cNvSpPr/>
          <p:nvPr/>
        </p:nvSpPr>
        <p:spPr>
          <a:xfrm>
            <a:off x="1320497" y="2154421"/>
            <a:ext cx="225240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cap="all" dirty="0">
                <a:solidFill>
                  <a:schemeClr val="accent2"/>
                </a:solidFill>
              </a:rPr>
              <a:t>VTS Storage locker</a:t>
            </a:r>
          </a:p>
          <a:p>
            <a:r>
              <a:rPr lang="en-US" sz="900" b="1" dirty="0"/>
              <a:t>Designed to store VTS accessories and tools &amp; also functions to accept steel bridge insert.</a:t>
            </a:r>
            <a:endParaRPr lang="en-US" sz="1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40C888-F3E4-495C-A535-32DB36A9E3A2}"/>
              </a:ext>
            </a:extLst>
          </p:cNvPr>
          <p:cNvSpPr/>
          <p:nvPr/>
        </p:nvSpPr>
        <p:spPr>
          <a:xfrm>
            <a:off x="1327073" y="4441352"/>
            <a:ext cx="217234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cap="all" dirty="0">
                <a:solidFill>
                  <a:schemeClr val="accent2"/>
                </a:solidFill>
              </a:rPr>
              <a:t>BUILT FOR Extreme Weight</a:t>
            </a:r>
          </a:p>
          <a:p>
            <a:r>
              <a:rPr lang="en-US" sz="900" b="1" dirty="0"/>
              <a:t>VTS understructure is built for maximum structural integrity and will flex under heavy load.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2079422-A8FE-483A-BB29-0CCD89D88861}"/>
              </a:ext>
            </a:extLst>
          </p:cNvPr>
          <p:cNvSpPr/>
          <p:nvPr/>
        </p:nvSpPr>
        <p:spPr>
          <a:xfrm>
            <a:off x="1325949" y="2876091"/>
            <a:ext cx="223695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cap="all" dirty="0">
                <a:solidFill>
                  <a:schemeClr val="accent2"/>
                </a:solidFill>
              </a:rPr>
              <a:t>VT PRO-GRIP</a:t>
            </a:r>
          </a:p>
          <a:p>
            <a:r>
              <a:rPr lang="en-US" sz="900" b="1" dirty="0"/>
              <a:t>VT PRO-GRIP treads are easy to add for extra grip in extreme conditions and contrasting colors.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2C4E04A-7FA8-4CF9-A14D-A79061CA25CF}"/>
              </a:ext>
            </a:extLst>
          </p:cNvPr>
          <p:cNvSpPr/>
          <p:nvPr/>
        </p:nvSpPr>
        <p:spPr>
          <a:xfrm>
            <a:off x="1313630" y="1362639"/>
            <a:ext cx="2242400" cy="6694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b="1" cap="all" dirty="0">
                <a:solidFill>
                  <a:schemeClr val="accent2"/>
                </a:solidFill>
              </a:rPr>
              <a:t>VTS TREAD Design </a:t>
            </a:r>
          </a:p>
          <a:p>
            <a:r>
              <a:rPr lang="en-US" sz="900" b="1" dirty="0"/>
              <a:t>The VTS Treads were designed to exceed the normal standard when it comes to maximum traction.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99ED70-8AD0-429E-8C3D-FEEFA5E0CF87}"/>
              </a:ext>
            </a:extLst>
          </p:cNvPr>
          <p:cNvSpPr/>
          <p:nvPr/>
        </p:nvSpPr>
        <p:spPr>
          <a:xfrm>
            <a:off x="1333126" y="3642918"/>
            <a:ext cx="230762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cap="all" dirty="0">
                <a:solidFill>
                  <a:schemeClr val="accent2"/>
                </a:solidFill>
              </a:rPr>
              <a:t>Bridging, linking &amp; Mounting  </a:t>
            </a:r>
          </a:p>
          <a:p>
            <a:r>
              <a:rPr lang="en-US" sz="900" b="1" dirty="0"/>
              <a:t>Link multiple VRE-TRAKS  together for recovery, mounting and bridging with welded steel insert (sold separately)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1951D00-299F-43BD-AB95-3E1106D38CF5}"/>
              </a:ext>
            </a:extLst>
          </p:cNvPr>
          <p:cNvSpPr/>
          <p:nvPr/>
        </p:nvSpPr>
        <p:spPr>
          <a:xfrm>
            <a:off x="469525" y="14647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fe Nero M54" panose="02000500000000000000" pitchFamily="2" charset="0"/>
              </a:rPr>
              <a:t>THE VRE</a:t>
            </a:r>
            <a:r>
              <a:rPr lang="en-US" sz="2400" dirty="0">
                <a:latin typeface="Arial Black" panose="020B0A04020102020204" pitchFamily="34" charset="0"/>
              </a:rPr>
              <a:t>-</a:t>
            </a:r>
            <a:r>
              <a:rPr lang="en-US" sz="2400" dirty="0">
                <a:solidFill>
                  <a:schemeClr val="accent2"/>
                </a:solidFill>
                <a:latin typeface="Cafe Nero M54" panose="02000500000000000000" pitchFamily="2" charset="0"/>
              </a:rPr>
              <a:t>TRAK</a:t>
            </a:r>
          </a:p>
        </p:txBody>
      </p:sp>
      <p:pic>
        <p:nvPicPr>
          <p:cNvPr id="16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742EAF53-2D2F-42A8-A1B5-866537C269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5" y="2831507"/>
            <a:ext cx="707787" cy="6706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0DF0EF-71CC-4FEF-80F2-96185CE3EC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53" b="89796" l="3493" r="98346">
                        <a14:foregroundMark x1="3493" y1="67347" x2="3493" y2="67347"/>
                        <a14:foregroundMark x1="40257" y1="8673" x2="40257" y2="8673"/>
                        <a14:foregroundMark x1="94301" y1="31633" x2="94301" y2="31633"/>
                        <a14:foregroundMark x1="98346" y1="45918" x2="98346" y2="45918"/>
                        <a14:foregroundMark x1="94853" y1="34184" x2="94853" y2="34184"/>
                        <a14:foregroundMark x1="94118" y1="35714" x2="94118" y2="35714"/>
                        <a14:foregroundMark x1="93750" y1="37755" x2="93750" y2="37755"/>
                        <a14:foregroundMark x1="81066" y1="89796" x2="81066" y2="89796"/>
                        <a14:foregroundMark x1="44853" y1="7653" x2="44853" y2="765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15" y="6054714"/>
            <a:ext cx="863986" cy="311289"/>
          </a:xfrm>
          <a:prstGeom prst="rect">
            <a:avLst/>
          </a:prstGeom>
        </p:spPr>
      </p:pic>
      <p:pic>
        <p:nvPicPr>
          <p:cNvPr id="18" name="Picture 17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78FA8599-6306-44E6-823B-22283DD81A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6804" r="64495" b="10316"/>
          <a:stretch/>
        </p:blipFill>
        <p:spPr>
          <a:xfrm>
            <a:off x="521606" y="4423726"/>
            <a:ext cx="588186" cy="554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5F83F9F-DE33-4848-88D6-1984BB4CD92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t="7618" r="41006" b="6978"/>
          <a:stretch/>
        </p:blipFill>
        <p:spPr>
          <a:xfrm>
            <a:off x="527310" y="5273983"/>
            <a:ext cx="612763" cy="4888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93C2BE6-9FE8-4300-B5BE-459CC5EF567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t="16073" r="41006" b="21506"/>
          <a:stretch/>
        </p:blipFill>
        <p:spPr>
          <a:xfrm>
            <a:off x="518264" y="2208217"/>
            <a:ext cx="572324" cy="523219"/>
          </a:xfrm>
          <a:prstGeom prst="rect">
            <a:avLst/>
          </a:prstGeom>
        </p:spPr>
      </p:pic>
      <p:pic>
        <p:nvPicPr>
          <p:cNvPr id="21" name="Picture 20" descr="A screenshot of a video game&#10;&#10;Description automatically generated">
            <a:extLst>
              <a:ext uri="{FF2B5EF4-FFF2-40B4-BE49-F238E27FC236}">
                <a16:creationId xmlns:a16="http://schemas.microsoft.com/office/drawing/2014/main" xmlns="" id="{96842BDB-BDA2-46BE-935B-E107990E6A1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16178" r="36838" b="38736"/>
          <a:stretch/>
        </p:blipFill>
        <p:spPr>
          <a:xfrm>
            <a:off x="469466" y="3702277"/>
            <a:ext cx="670607" cy="446754"/>
          </a:xfrm>
          <a:prstGeom prst="rect">
            <a:avLst/>
          </a:prstGeom>
        </p:spPr>
      </p:pic>
      <p:pic>
        <p:nvPicPr>
          <p:cNvPr id="22" name="Picture 21" descr="A picture containing electronics&#10;&#10;Description automatically generated">
            <a:extLst>
              <a:ext uri="{FF2B5EF4-FFF2-40B4-BE49-F238E27FC236}">
                <a16:creationId xmlns:a16="http://schemas.microsoft.com/office/drawing/2014/main" xmlns="" id="{89BC0C3E-D6B3-4EDB-9C45-978212FA87B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7" t="9759" r="50511" b="8185"/>
          <a:stretch/>
        </p:blipFill>
        <p:spPr>
          <a:xfrm>
            <a:off x="510029" y="1435453"/>
            <a:ext cx="580559" cy="5125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E530A62-C76E-4E42-83C8-E78797A07DB9}"/>
              </a:ext>
            </a:extLst>
          </p:cNvPr>
          <p:cNvSpPr/>
          <p:nvPr/>
        </p:nvSpPr>
        <p:spPr>
          <a:xfrm>
            <a:off x="935158" y="608139"/>
            <a:ext cx="2065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venenosa" panose="02000500000000000000" pitchFamily="2" charset="0"/>
              </a:rPr>
              <a:t>ADVANTAGE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A9771A2-541F-42B5-80BF-309B60362D66}"/>
              </a:ext>
            </a:extLst>
          </p:cNvPr>
          <p:cNvSpPr/>
          <p:nvPr/>
        </p:nvSpPr>
        <p:spPr>
          <a:xfrm>
            <a:off x="9856022" y="1029779"/>
            <a:ext cx="2237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gency FB" panose="020B0503020202020204" pitchFamily="34" charset="0"/>
              </a:rPr>
              <a:t>Overall Length:       42 Inches </a:t>
            </a:r>
            <a:endParaRPr lang="en-US" sz="1200" b="1" dirty="0">
              <a:latin typeface="Agency FB" panose="020B0503020202020204" pitchFamily="34" charset="0"/>
            </a:endParaRPr>
          </a:p>
          <a:p>
            <a:r>
              <a:rPr lang="en-US" sz="1200" b="1" dirty="0" smtClean="0">
                <a:latin typeface="Agency FB" panose="020B0503020202020204" pitchFamily="34" charset="0"/>
              </a:rPr>
              <a:t>Overall Width:         </a:t>
            </a:r>
            <a:r>
              <a:rPr lang="en-US" sz="1200" b="1" dirty="0">
                <a:latin typeface="Agency FB" panose="020B0503020202020204" pitchFamily="34" charset="0"/>
              </a:rPr>
              <a:t>14 </a:t>
            </a:r>
            <a:r>
              <a:rPr lang="en-US" sz="1200" b="1" dirty="0" smtClean="0">
                <a:latin typeface="Agency FB" panose="020B0503020202020204" pitchFamily="34" charset="0"/>
              </a:rPr>
              <a:t>Inches </a:t>
            </a:r>
            <a:endParaRPr lang="en-US" sz="1200" b="1" dirty="0">
              <a:latin typeface="Agency FB" panose="020B0503020202020204" pitchFamily="34" charset="0"/>
            </a:endParaRPr>
          </a:p>
          <a:p>
            <a:r>
              <a:rPr lang="en-US" sz="1200" b="1" dirty="0" smtClean="0">
                <a:latin typeface="Agency FB" panose="020B0503020202020204" pitchFamily="34" charset="0"/>
              </a:rPr>
              <a:t>Overall Height:       </a:t>
            </a:r>
            <a:r>
              <a:rPr lang="en-US" sz="1200" b="1" dirty="0">
                <a:latin typeface="Agency FB" panose="020B0503020202020204" pitchFamily="34" charset="0"/>
              </a:rPr>
              <a:t>3.4 </a:t>
            </a:r>
            <a:r>
              <a:rPr lang="en-US" sz="1200" b="1" dirty="0" smtClean="0">
                <a:latin typeface="Agency FB" panose="020B0503020202020204" pitchFamily="34" charset="0"/>
              </a:rPr>
              <a:t>Inches </a:t>
            </a:r>
            <a:endParaRPr lang="en-US" sz="1200" b="1" dirty="0">
              <a:latin typeface="Agency FB" panose="020B0503020202020204" pitchFamily="34" charset="0"/>
            </a:endParaRPr>
          </a:p>
          <a:p>
            <a:r>
              <a:rPr lang="en-US" sz="1200" b="1" dirty="0" smtClean="0">
                <a:latin typeface="Agency FB" panose="020B0503020202020204" pitchFamily="34" charset="0"/>
              </a:rPr>
              <a:t>Stack Height (2</a:t>
            </a:r>
            <a:r>
              <a:rPr lang="en-US" sz="1200" b="1" dirty="0">
                <a:latin typeface="Agency FB" panose="020B0503020202020204" pitchFamily="34" charset="0"/>
              </a:rPr>
              <a:t>):   </a:t>
            </a:r>
            <a:r>
              <a:rPr lang="en-US" sz="1200" b="1" dirty="0" smtClean="0">
                <a:latin typeface="Agency FB" panose="020B0503020202020204" pitchFamily="34" charset="0"/>
              </a:rPr>
              <a:t> 4.2 Inches   </a:t>
            </a:r>
            <a:endParaRPr lang="en-US" sz="1200" b="1" dirty="0">
              <a:latin typeface="Agency FB" panose="020B0503020202020204" pitchFamily="34" charset="0"/>
            </a:endParaRPr>
          </a:p>
          <a:p>
            <a:r>
              <a:rPr lang="en-US" sz="1200" b="1" dirty="0" smtClean="0">
                <a:latin typeface="Agency FB" panose="020B0503020202020204" pitchFamily="34" charset="0"/>
              </a:rPr>
              <a:t>Part Weight (Ea):    </a:t>
            </a:r>
            <a:r>
              <a:rPr lang="en-US" sz="1200" b="1" dirty="0">
                <a:latin typeface="Agency FB" panose="020B0503020202020204" pitchFamily="34" charset="0"/>
              </a:rPr>
              <a:t>6.1 </a:t>
            </a:r>
            <a:r>
              <a:rPr lang="en-US" sz="1200" b="1" dirty="0" err="1" smtClean="0">
                <a:latin typeface="Agency FB" panose="020B0503020202020204" pitchFamily="34" charset="0"/>
              </a:rPr>
              <a:t>lbs</a:t>
            </a:r>
            <a:r>
              <a:rPr lang="en-US" sz="1200" b="1" dirty="0" smtClean="0">
                <a:latin typeface="Agency FB" panose="020B0503020202020204" pitchFamily="34" charset="0"/>
              </a:rPr>
              <a:t>  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0FAE13-2D2B-4571-92D7-B5D46526130F}"/>
              </a:ext>
            </a:extLst>
          </p:cNvPr>
          <p:cNvSpPr/>
          <p:nvPr/>
        </p:nvSpPr>
        <p:spPr>
          <a:xfrm>
            <a:off x="8246677" y="211513"/>
            <a:ext cx="3843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gency FB" panose="020B0503020202020204" pitchFamily="34" charset="0"/>
              </a:rPr>
              <a:t>VRE</a:t>
            </a:r>
            <a:r>
              <a:rPr lang="en-US" sz="2400" b="1" dirty="0">
                <a:solidFill>
                  <a:schemeClr val="accent2"/>
                </a:solidFill>
                <a:latin typeface="Agency FB" panose="020B0503020202020204" pitchFamily="34" charset="0"/>
              </a:rPr>
              <a:t>-</a:t>
            </a:r>
            <a:r>
              <a:rPr lang="en-US" sz="2400" b="1" dirty="0">
                <a:latin typeface="Agency FB" panose="020B0503020202020204" pitchFamily="34" charset="0"/>
              </a:rPr>
              <a:t>TRAK</a:t>
            </a:r>
            <a:r>
              <a:rPr lang="en-US" sz="2400" b="1" dirty="0">
                <a:solidFill>
                  <a:schemeClr val="accent2"/>
                </a:solidFill>
                <a:latin typeface="Agency FB" panose="020B0503020202020204" pitchFamily="34" charset="0"/>
              </a:rPr>
              <a:t> FEATURES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DE8B9A2-EA53-49E0-9325-0F4F7C02E9A9}"/>
              </a:ext>
            </a:extLst>
          </p:cNvPr>
          <p:cNvSpPr txBox="1"/>
          <p:nvPr/>
        </p:nvSpPr>
        <p:spPr>
          <a:xfrm>
            <a:off x="8248184" y="4312332"/>
            <a:ext cx="3885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cap="all" dirty="0">
                <a:solidFill>
                  <a:schemeClr val="accent2"/>
                </a:solidFill>
                <a:latin typeface="Agency FB" panose="020B0503020202020204" pitchFamily="34" charset="0"/>
              </a:rPr>
              <a:t>Built-In Toolbox </a:t>
            </a:r>
            <a:r>
              <a:rPr lang="en-US" sz="1200" b="1" cap="all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 </a:t>
            </a:r>
            <a:r>
              <a:rPr lang="en-US" sz="1200" b="1" dirty="0" smtClean="0">
                <a:latin typeface="Agency FB" panose="020B0503020202020204" pitchFamily="34" charset="0"/>
              </a:rPr>
              <a:t>for your </a:t>
            </a:r>
            <a:r>
              <a:rPr lang="en-US" sz="1200" b="1" dirty="0">
                <a:latin typeface="Agency FB" panose="020B0503020202020204" pitchFamily="34" charset="0"/>
              </a:rPr>
              <a:t>Leash, Stakes, Zip Ties and other small tools. One lid </a:t>
            </a:r>
            <a:r>
              <a:rPr lang="en-US" sz="1200" b="1" dirty="0" smtClean="0">
                <a:latin typeface="Agency FB" panose="020B0503020202020204" pitchFamily="34" charset="0"/>
              </a:rPr>
              <a:t>with attachment </a:t>
            </a:r>
            <a:r>
              <a:rPr lang="en-US" sz="1200" b="1" dirty="0">
                <a:latin typeface="Agency FB" panose="020B0503020202020204" pitchFamily="34" charset="0"/>
              </a:rPr>
              <a:t>thumbscrews included per pair for </a:t>
            </a:r>
            <a:r>
              <a:rPr lang="en-US" sz="1200" b="1" dirty="0" smtClean="0">
                <a:latin typeface="Agency FB" panose="020B0503020202020204" pitchFamily="34" charset="0"/>
              </a:rPr>
              <a:t> the top </a:t>
            </a:r>
            <a:r>
              <a:rPr lang="en-US" sz="1200" b="1" dirty="0">
                <a:latin typeface="Agency FB" panose="020B0503020202020204" pitchFamily="34" charset="0"/>
              </a:rPr>
              <a:t>VRE in </a:t>
            </a:r>
            <a:r>
              <a:rPr lang="en-US" sz="1200" b="1" dirty="0" smtClean="0">
                <a:latin typeface="Agency FB" panose="020B0503020202020204" pitchFamily="34" charset="0"/>
              </a:rPr>
              <a:t>the stack</a:t>
            </a:r>
            <a:r>
              <a:rPr lang="en-US" sz="1200" b="1" dirty="0">
                <a:latin typeface="Agency FB" panose="020B0503020202020204" pitchFamily="34" charset="0"/>
              </a:rPr>
              <a:t>.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9808BAE-FB5A-4763-B325-0F1BB32C7C3F}"/>
              </a:ext>
            </a:extLst>
          </p:cNvPr>
          <p:cNvSpPr txBox="1"/>
          <p:nvPr/>
        </p:nvSpPr>
        <p:spPr>
          <a:xfrm>
            <a:off x="4767238" y="2614481"/>
            <a:ext cx="289855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i="1" cap="all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STD COLORS</a:t>
            </a:r>
            <a:r>
              <a:rPr lang="en-US" sz="1100" b="1" i="1" cap="all" dirty="0">
                <a:solidFill>
                  <a:schemeClr val="accent2"/>
                </a:solidFill>
                <a:latin typeface="Agency FB" panose="020B0503020202020204" pitchFamily="34" charset="0"/>
              </a:rPr>
              <a:t>: </a:t>
            </a:r>
            <a:r>
              <a:rPr lang="en-US" sz="1100" b="1" i="1" cap="all" dirty="0">
                <a:latin typeface="Agency FB" panose="020B0503020202020204" pitchFamily="34" charset="0"/>
              </a:rPr>
              <a:t>ORANGE, BLACK, GREEN &amp; BLUE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4F14D5E-9435-44E7-BDE2-8247E5A0333E}"/>
              </a:ext>
            </a:extLst>
          </p:cNvPr>
          <p:cNvSpPr/>
          <p:nvPr/>
        </p:nvSpPr>
        <p:spPr>
          <a:xfrm>
            <a:off x="4657921" y="3036498"/>
            <a:ext cx="3361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VT PRO-TREADS </a:t>
            </a:r>
            <a:r>
              <a:rPr lang="en-US" sz="1200" b="1" dirty="0">
                <a:latin typeface="Agency FB" panose="020B0503020202020204" pitchFamily="34" charset="0"/>
              </a:rPr>
              <a:t>can be inserted into any hexagon hole on VRE-TRAK Boards to provide additional traction points or if some treads become worn down over </a:t>
            </a:r>
            <a:r>
              <a:rPr lang="en-US" sz="1200" b="1" dirty="0" smtClean="0">
                <a:latin typeface="Agency FB" panose="020B0503020202020204" pitchFamily="34" charset="0"/>
              </a:rPr>
              <a:t>time. </a:t>
            </a:r>
            <a:r>
              <a:rPr lang="en-US" sz="1200" b="1" dirty="0">
                <a:latin typeface="Agency FB" panose="020B0503020202020204" pitchFamily="34" charset="0"/>
              </a:rPr>
              <a:t>Any areas with worn treads can be filled in by inserting VT PRO-TREADS into hexagon holes and locking in from the bottom with stainless steel hardware. Available in Black or Orange in packs of 8 or 20 pieces. 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8F24A5D-087C-454E-846B-0F65F69728F3}"/>
              </a:ext>
            </a:extLst>
          </p:cNvPr>
          <p:cNvSpPr/>
          <p:nvPr/>
        </p:nvSpPr>
        <p:spPr>
          <a:xfrm>
            <a:off x="8194588" y="2149308"/>
            <a:ext cx="2292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Agency FB" panose="020B0503020202020204" pitchFamily="34" charset="0"/>
              </a:rPr>
              <a:t>VRE-BRIDGE INSERTS  </a:t>
            </a:r>
            <a:r>
              <a:rPr lang="en-US" sz="1200" b="1" dirty="0">
                <a:latin typeface="Agency FB" panose="020B0503020202020204" pitchFamily="34" charset="0"/>
              </a:rPr>
              <a:t>are welded </a:t>
            </a:r>
            <a:r>
              <a:rPr lang="en-US" sz="1200" b="1" dirty="0" smtClean="0">
                <a:latin typeface="Agency FB" panose="020B0503020202020204" pitchFamily="34" charset="0"/>
              </a:rPr>
              <a:t>,carbon </a:t>
            </a:r>
            <a:r>
              <a:rPr lang="en-US" sz="1200" b="1" dirty="0">
                <a:latin typeface="Agency FB" panose="020B0503020202020204" pitchFamily="34" charset="0"/>
              </a:rPr>
              <a:t>steel coated with cross-linked </a:t>
            </a:r>
            <a:r>
              <a:rPr lang="en-US" sz="1200" b="1" dirty="0" smtClean="0">
                <a:latin typeface="Agency FB" panose="020B0503020202020204" pitchFamily="34" charset="0"/>
              </a:rPr>
              <a:t>polyurethane  </a:t>
            </a:r>
            <a:r>
              <a:rPr lang="en-US" sz="1200" b="1" dirty="0">
                <a:latin typeface="Agency FB" panose="020B0503020202020204" pitchFamily="34" charset="0"/>
              </a:rPr>
              <a:t>and weigh 11 </a:t>
            </a:r>
            <a:r>
              <a:rPr lang="en-US" sz="1200" b="1" dirty="0" smtClean="0">
                <a:latin typeface="Agency FB" panose="020B0503020202020204" pitchFamily="34" charset="0"/>
              </a:rPr>
              <a:t>lbs. They </a:t>
            </a:r>
            <a:r>
              <a:rPr lang="en-US" sz="1200" b="1" dirty="0">
                <a:latin typeface="Agency FB" panose="020B0503020202020204" pitchFamily="34" charset="0"/>
              </a:rPr>
              <a:t>are 26’’ in </a:t>
            </a:r>
            <a:r>
              <a:rPr lang="en-US" sz="1200" b="1" dirty="0" smtClean="0">
                <a:latin typeface="Agency FB" panose="020B0503020202020204" pitchFamily="34" charset="0"/>
              </a:rPr>
              <a:t>length and are designed </a:t>
            </a:r>
            <a:r>
              <a:rPr lang="en-US" sz="1200" b="1" dirty="0">
                <a:latin typeface="Agency FB" panose="020B0503020202020204" pitchFamily="34" charset="0"/>
              </a:rPr>
              <a:t>to fit and lock into the VRE-TRAK storage compartment to provide bridging capability in rocky or difficult terrain; making extraction easier- especially with heavy </a:t>
            </a:r>
            <a:r>
              <a:rPr lang="en-US" sz="1200" b="1" dirty="0" smtClean="0">
                <a:latin typeface="Agency FB" panose="020B0503020202020204" pitchFamily="34" charset="0"/>
              </a:rPr>
              <a:t>weight vehicles.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62C16D2-1352-449F-92F9-CF8C815283BE}"/>
              </a:ext>
            </a:extLst>
          </p:cNvPr>
          <p:cNvSpPr txBox="1"/>
          <p:nvPr/>
        </p:nvSpPr>
        <p:spPr>
          <a:xfrm>
            <a:off x="4084989" y="4620685"/>
            <a:ext cx="2963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cap="all" dirty="0">
                <a:solidFill>
                  <a:srgbClr val="ED7D31"/>
                </a:solidFill>
                <a:latin typeface="Agency FB" panose="020B0503020202020204" pitchFamily="34" charset="0"/>
              </a:rPr>
              <a:t>super tough 10’’ </a:t>
            </a:r>
            <a:r>
              <a:rPr lang="en-US" sz="1200" b="1" cap="all" dirty="0" smtClean="0">
                <a:solidFill>
                  <a:srgbClr val="ED7D31"/>
                </a:solidFill>
                <a:latin typeface="Agency FB" panose="020B0503020202020204" pitchFamily="34" charset="0"/>
              </a:rPr>
              <a:t> NYLON stakes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3D27633-FA92-474B-915D-F72D2760207B}"/>
              </a:ext>
            </a:extLst>
          </p:cNvPr>
          <p:cNvSpPr txBox="1"/>
          <p:nvPr/>
        </p:nvSpPr>
        <p:spPr>
          <a:xfrm>
            <a:off x="4084989" y="4841302"/>
            <a:ext cx="295076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Nylon Stakes Designed to insert into VRE-TRAK “</a:t>
            </a:r>
            <a:r>
              <a:rPr lang="en-US" sz="1400" b="1" dirty="0">
                <a:latin typeface="Agency FB" panose="020B0503020202020204" pitchFamily="34" charset="0"/>
              </a:rPr>
              <a:t>+</a:t>
            </a:r>
            <a:r>
              <a:rPr lang="en-US" sz="1200" b="1" dirty="0">
                <a:latin typeface="Agency FB" panose="020B0503020202020204" pitchFamily="34" charset="0"/>
              </a:rPr>
              <a:t>” Holes to prevent slippage in mud or snow.</a:t>
            </a:r>
            <a:endParaRPr lang="en-US" sz="1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4430029-84FF-41E9-9E1E-69B60FD1ED3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691" r="36347" b="5819"/>
          <a:stretch/>
        </p:blipFill>
        <p:spPr>
          <a:xfrm flipH="1">
            <a:off x="10532854" y="2266557"/>
            <a:ext cx="1541729" cy="1800527"/>
          </a:xfrm>
          <a:prstGeom prst="rect">
            <a:avLst/>
          </a:prstGeom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xmlns="" id="{65036E24-A798-46C5-99EC-2D712D4D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04" y="3076634"/>
            <a:ext cx="486510" cy="52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 descr="A picture containing sitting, indoor, wall, piece&#10;&#10;Description automatically generated">
            <a:extLst>
              <a:ext uri="{FF2B5EF4-FFF2-40B4-BE49-F238E27FC236}">
                <a16:creationId xmlns:a16="http://schemas.microsoft.com/office/drawing/2014/main" xmlns="" id="{9F19A65E-3756-4B00-8DA6-8721250FF3A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419" b="89972" l="9976" r="89994">
                        <a14:foregroundMark x1="24469" y1="5419" x2="24469" y2="5419"/>
                        <a14:foregroundMark x1="45876" y1="38051" x2="45876" y2="38051"/>
                        <a14:foregroundMark x1="46604" y1="45855" x2="46058" y2="34937"/>
                        <a14:foregroundMark x1="46058" y1="34937" x2="45027" y2="31500"/>
                        <a14:backgroundMark x1="60188" y1="87950" x2="78896" y2="72301"/>
                        <a14:backgroundMark x1="80746" y1="41448" x2="80109" y2="3234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5989" y="3862565"/>
            <a:ext cx="763910" cy="57293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3B7CD2D-5EF2-42A8-B411-C2A3F003CAC4}"/>
              </a:ext>
            </a:extLst>
          </p:cNvPr>
          <p:cNvSpPr txBox="1"/>
          <p:nvPr/>
        </p:nvSpPr>
        <p:spPr>
          <a:xfrm>
            <a:off x="9902269" y="769842"/>
            <a:ext cx="22373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           Dimensions </a:t>
            </a:r>
            <a:endParaRPr lang="en-US" sz="1400" cap="all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656B9F8-5CC0-4498-AFCF-7568ABEF00DC}"/>
              </a:ext>
            </a:extLst>
          </p:cNvPr>
          <p:cNvSpPr txBox="1"/>
          <p:nvPr/>
        </p:nvSpPr>
        <p:spPr>
          <a:xfrm>
            <a:off x="4016706" y="6507813"/>
            <a:ext cx="4028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1200" b="1" dirty="0">
                <a:cs typeface="Arial" panose="020B0604020202020204" pitchFamily="34" charset="0"/>
              </a:rPr>
              <a:t>Phone: 800-525-9878  </a:t>
            </a:r>
            <a:r>
              <a:rPr lang="en-US" sz="1200" b="1" dirty="0">
                <a:solidFill>
                  <a:schemeClr val="accent2"/>
                </a:solidFill>
                <a:cs typeface="Arial" panose="020B0604020202020204" pitchFamily="34" charset="0"/>
              </a:rPr>
              <a:t> I   </a:t>
            </a:r>
            <a:r>
              <a:rPr lang="en-US" sz="1200" b="1" dirty="0">
                <a:cs typeface="Arial" panose="020B0604020202020204" pitchFamily="34" charset="0"/>
              </a:rPr>
              <a:t>VRE-TRAK.COM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996CDF9-7765-4AFE-ABE7-5232297DCF66}"/>
              </a:ext>
            </a:extLst>
          </p:cNvPr>
          <p:cNvSpPr txBox="1"/>
          <p:nvPr/>
        </p:nvSpPr>
        <p:spPr>
          <a:xfrm>
            <a:off x="4052402" y="5598483"/>
            <a:ext cx="396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cap="all" dirty="0">
                <a:solidFill>
                  <a:srgbClr val="ED7D31"/>
                </a:solidFill>
                <a:latin typeface="Agency FB" panose="020B0503020202020204" pitchFamily="34" charset="0"/>
              </a:rPr>
              <a:t>BUILT FOR Extreme Weight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Agency FB" panose="020B0503020202020204" pitchFamily="34" charset="0"/>
              </a:rPr>
              <a:t>VRE-TRAK understructure is built for maximum structural integrity and will flex under heavy load</a:t>
            </a:r>
            <a:r>
              <a:rPr lang="en-US" sz="11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1337890-A4AD-4D99-99B9-F9F14D92E38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/>
          <a:srcRect l="43216" t="-1" r="20409" b="13175"/>
          <a:stretch/>
        </p:blipFill>
        <p:spPr>
          <a:xfrm>
            <a:off x="8352825" y="5005570"/>
            <a:ext cx="1448438" cy="1560281"/>
          </a:xfrm>
          <a:prstGeom prst="rect">
            <a:avLst/>
          </a:prstGeom>
        </p:spPr>
      </p:pic>
      <p:pic>
        <p:nvPicPr>
          <p:cNvPr id="50" name="Picture 49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C9165D2C-6361-42B6-B548-143986DC11E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43" y="762811"/>
            <a:ext cx="1390944" cy="126924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F7B6431-E7BF-43AE-A2FE-FE43DC477721}"/>
              </a:ext>
            </a:extLst>
          </p:cNvPr>
          <p:cNvSpPr txBox="1"/>
          <p:nvPr/>
        </p:nvSpPr>
        <p:spPr>
          <a:xfrm>
            <a:off x="9801259" y="4998319"/>
            <a:ext cx="2236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cap="all" dirty="0">
                <a:solidFill>
                  <a:schemeClr val="accent2"/>
                </a:solidFill>
                <a:latin typeface="Agency FB" panose="020B0503020202020204" pitchFamily="34" charset="0"/>
              </a:rPr>
              <a:t>Back Side Shovel </a:t>
            </a:r>
            <a:r>
              <a:rPr lang="en-US" sz="1200" b="1" dirty="0">
                <a:latin typeface="Agency FB" panose="020B0503020202020204" pitchFamily="34" charset="0"/>
              </a:rPr>
              <a:t>is a life saver when you have to dig out of a sticky situation. Flip the VRE-TRAK over, use either end of the ramp so you can remove </a:t>
            </a:r>
            <a:r>
              <a:rPr lang="en-US" sz="1200" b="1" dirty="0" smtClean="0">
                <a:latin typeface="Agency FB" panose="020B0503020202020204" pitchFamily="34" charset="0"/>
              </a:rPr>
              <a:t>debris away </a:t>
            </a:r>
            <a:r>
              <a:rPr lang="en-US" sz="1200" b="1" dirty="0">
                <a:latin typeface="Agency FB" panose="020B0503020202020204" pitchFamily="34" charset="0"/>
              </a:rPr>
              <a:t>from your tire.</a:t>
            </a:r>
            <a:endParaRPr lang="en-US" sz="12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0176735-F3D3-404E-A2F0-66CFDAC175D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alphaModFix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26" b="90000" l="20625" r="60273">
                        <a14:foregroundMark x1="22695" y1="65741" x2="22695" y2="65741"/>
                        <a14:foregroundMark x1="21250" y1="68056" x2="21250" y2="68056"/>
                        <a14:foregroundMark x1="21172" y1="68611" x2="21172" y2="68611"/>
                        <a14:foregroundMark x1="20742" y1="68704" x2="20742" y2="68704"/>
                        <a14:foregroundMark x1="20820" y1="69074" x2="22930" y2="70370"/>
                        <a14:foregroundMark x1="46406" y1="81389" x2="47813" y2="82222"/>
                        <a14:foregroundMark x1="59219" y1="29167" x2="58516" y2="43611"/>
                        <a14:foregroundMark x1="58516" y1="43611" x2="55039" y2="60463"/>
                        <a14:foregroundMark x1="45703" y1="6574" x2="58750" y2="7407"/>
                        <a14:foregroundMark x1="45625" y1="1574" x2="51055" y2="1759"/>
                        <a14:foregroundMark x1="51055" y1="1759" x2="55898" y2="1389"/>
                        <a14:foregroundMark x1="55898" y1="1389" x2="59766" y2="3426"/>
                        <a14:foregroundMark x1="59766" y1="3426" x2="60195" y2="6944"/>
                        <a14:foregroundMark x1="59727" y1="25741" x2="59805" y2="36667"/>
                        <a14:foregroundMark x1="59844" y1="926" x2="60156" y2="926"/>
                        <a14:foregroundMark x1="60078" y1="23056" x2="60273" y2="40463"/>
                        <a14:foregroundMark x1="55156" y1="70093" x2="55156" y2="70093"/>
                        <a14:foregroundMark x1="55313" y1="70093" x2="55039" y2="7101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995" r="39649"/>
          <a:stretch/>
        </p:blipFill>
        <p:spPr>
          <a:xfrm>
            <a:off x="6913406" y="4639212"/>
            <a:ext cx="1190532" cy="11518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C921D0AD-DDD0-4C20-8ED5-371CCA6AC369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26" b="90000" l="20625" r="60273">
                        <a14:foregroundMark x1="22695" y1="65741" x2="22695" y2="65741"/>
                        <a14:foregroundMark x1="56268" y1="54506" x2="55778" y2="56878"/>
                        <a14:foregroundMark x1="59779" y1="33078" x2="59805" y2="36667"/>
                        <a14:foregroundMark x1="59727" y1="25741" x2="59743" y2="28037"/>
                        <a14:foregroundMark x1="60149" y1="29390" x2="60273" y2="40463"/>
                        <a14:foregroundMark x1="60078" y1="23056" x2="60136" y2="28255"/>
                        <a14:backgroundMark x1="53633" y1="9815" x2="37852" y2="62037"/>
                        <a14:backgroundMark x1="37852" y1="62037" x2="37109" y2="65833"/>
                        <a14:backgroundMark x1="56367" y1="11389" x2="57773" y2="46296"/>
                        <a14:backgroundMark x1="57773" y1="46296" x2="55937" y2="64630"/>
                        <a14:backgroundMark x1="55937" y1="64630" x2="51680" y2="77963"/>
                        <a14:backgroundMark x1="46953" y1="73981" x2="52188" y2="24074"/>
                        <a14:backgroundMark x1="52188" y1="24074" x2="52539" y2="22130"/>
                        <a14:backgroundMark x1="59609" y1="27963" x2="57930" y2="44722"/>
                        <a14:backgroundMark x1="47891" y1="7222" x2="40977" y2="35185"/>
                        <a14:backgroundMark x1="40977" y1="35185" x2="26953" y2="65093"/>
                        <a14:backgroundMark x1="26953" y1="65093" x2="31484" y2="70741"/>
                        <a14:backgroundMark x1="31484" y1="70741" x2="41836" y2="73981"/>
                        <a14:backgroundMark x1="45820" y1="80370" x2="48555" y2="82778"/>
                        <a14:backgroundMark x1="21367" y1="69815" x2="48438" y2="82130"/>
                        <a14:backgroundMark x1="21289" y1="68519" x2="22031" y2="70278"/>
                        <a14:backgroundMark x1="20547" y1="68519" x2="21172" y2="72500"/>
                        <a14:backgroundMark x1="44727" y1="2963" x2="56055" y2="3704"/>
                        <a14:backgroundMark x1="56055" y1="3704" x2="59883" y2="3611"/>
                        <a14:backgroundMark x1="59883" y1="3611" x2="59883" y2="3611"/>
                        <a14:backgroundMark x1="59961" y1="2130" x2="44844" y2="3241"/>
                        <a14:backgroundMark x1="46406" y1="1296" x2="56836" y2="3241"/>
                        <a14:backgroundMark x1="56836" y1="3241" x2="60000" y2="7407"/>
                        <a14:backgroundMark x1="60078" y1="556" x2="54219" y2="11204"/>
                        <a14:backgroundMark x1="46289" y1="6759" x2="59023" y2="7130"/>
                        <a14:backgroundMark x1="59258" y1="3611" x2="60352" y2="7130"/>
                        <a14:backgroundMark x1="47227" y1="2778" x2="44609" y2="1019"/>
                        <a14:backgroundMark x1="47773" y1="6759" x2="45547" y2="6759"/>
                        <a14:backgroundMark x1="54961" y1="52407" x2="54688" y2="64722"/>
                        <a14:backgroundMark x1="55586" y1="56852" x2="55313" y2="68056"/>
                        <a14:backgroundMark x1="55313" y1="68056" x2="54492" y2="737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1520" t="40765" r="44602" b="28283"/>
          <a:stretch/>
        </p:blipFill>
        <p:spPr>
          <a:xfrm>
            <a:off x="7057486" y="5029183"/>
            <a:ext cx="88502" cy="28581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9581246" y="3477730"/>
            <a:ext cx="1903215" cy="895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38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594</Words>
  <Application>Microsoft Office PowerPoint</Application>
  <PresentationFormat>Custom</PresentationFormat>
  <Paragraphs>55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Parsons</dc:creator>
  <cp:lastModifiedBy>Bob Harrington</cp:lastModifiedBy>
  <cp:revision>48</cp:revision>
  <cp:lastPrinted>2020-12-10T16:48:39Z</cp:lastPrinted>
  <dcterms:created xsi:type="dcterms:W3CDTF">2020-12-09T16:27:27Z</dcterms:created>
  <dcterms:modified xsi:type="dcterms:W3CDTF">2020-12-10T17:08:36Z</dcterms:modified>
</cp:coreProperties>
</file>